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2" r:id="rId4"/>
    <p:sldId id="260" r:id="rId5"/>
    <p:sldId id="261" r:id="rId6"/>
    <p:sldId id="259" r:id="rId7"/>
    <p:sldId id="264" r:id="rId8"/>
    <p:sldId id="263" r:id="rId9"/>
    <p:sldId id="266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3F9"/>
          </a:solidFill>
        </a:fill>
      </a:tcStyle>
    </a:wholeTbl>
    <a:band2H>
      <a:tcTxStyle/>
      <a:tcStyle>
        <a:tcBdr/>
        <a:fill>
          <a:solidFill>
            <a:srgbClr val="E6F2F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8CA"/>
          </a:solidFill>
        </a:fill>
      </a:tcStyle>
    </a:wholeTbl>
    <a:band2H>
      <a:tcTxStyle/>
      <a:tcStyle>
        <a:tcBdr/>
        <a:fill>
          <a:solidFill>
            <a:srgbClr val="FFF4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DCC"/>
          </a:solidFill>
        </a:fill>
      </a:tcStyle>
    </a:wholeTbl>
    <a:band2H>
      <a:tcTxStyle/>
      <a:tcStyle>
        <a:tcBdr/>
        <a:fill>
          <a:solidFill>
            <a:srgbClr val="FFEF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1" name="Shape 1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lajd tytułowy"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 tytułowy"/>
          <p:cNvSpPr txBox="1">
            <a:spLocks noGrp="1"/>
          </p:cNvSpPr>
          <p:nvPr>
            <p:ph type="title"/>
          </p:nvPr>
        </p:nvSpPr>
        <p:spPr>
          <a:xfrm>
            <a:off x="914399" y="2693986"/>
            <a:ext cx="10363201" cy="1470027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Tekst tytułowy</a:t>
            </a:r>
          </a:p>
        </p:txBody>
      </p:sp>
      <p:sp>
        <p:nvSpPr>
          <p:cNvPr id="12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274466" y="6232199"/>
            <a:ext cx="258623" cy="24830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kst tytułowy"/>
          <p:cNvSpPr txBox="1">
            <a:spLocks noGrp="1"/>
          </p:cNvSpPr>
          <p:nvPr>
            <p:ph type="title"/>
          </p:nvPr>
        </p:nvSpPr>
        <p:spPr>
          <a:xfrm>
            <a:off x="11785600" y="274639"/>
            <a:ext cx="3657600" cy="5851527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94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812800" y="274639"/>
            <a:ext cx="10769600" cy="5851527"/>
          </a:xfrm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877921" y="2286000"/>
            <a:ext cx="4800602" cy="3619500"/>
          </a:xfrm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03" name="Title 1"/>
          <p:cNvSpPr txBox="1"/>
          <p:nvPr/>
        </p:nvSpPr>
        <p:spPr>
          <a:xfrm>
            <a:off x="311285" y="291830"/>
            <a:ext cx="9708203" cy="1582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>
            <a:lvl1pPr defTabSz="914400">
              <a:lnSpc>
                <a:spcPct val="90000"/>
              </a:lnSpc>
              <a:defRPr sz="4000" b="1">
                <a:solidFill>
                  <a:srgbClr val="0000F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Kliknij, aby edytować styl</a:t>
            </a:r>
          </a:p>
        </p:txBody>
      </p:sp>
      <p:sp>
        <p:nvSpPr>
          <p:cNvPr id="10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12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le 1"/>
          <p:cNvSpPr txBox="1"/>
          <p:nvPr/>
        </p:nvSpPr>
        <p:spPr>
          <a:xfrm>
            <a:off x="311285" y="291830"/>
            <a:ext cx="9708203" cy="1582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>
            <a:lvl1pPr defTabSz="914400">
              <a:lnSpc>
                <a:spcPct val="90000"/>
              </a:lnSpc>
              <a:defRPr sz="4000" b="1">
                <a:solidFill>
                  <a:srgbClr val="25378D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Kliknij, aby edytować styl</a:t>
            </a:r>
          </a:p>
        </p:txBody>
      </p:sp>
      <p:sp>
        <p:nvSpPr>
          <p:cNvPr id="120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ytuł pionowy i tekst kopia"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itle 1"/>
          <p:cNvSpPr txBox="1"/>
          <p:nvPr/>
        </p:nvSpPr>
        <p:spPr>
          <a:xfrm>
            <a:off x="1241899" y="2060848"/>
            <a:ext cx="9708203" cy="1582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>
            <a:lvl1pPr algn="ctr" defTabSz="914400">
              <a:lnSpc>
                <a:spcPct val="90000"/>
              </a:lnSpc>
              <a:defRPr sz="4000" b="1">
                <a:solidFill>
                  <a:srgbClr val="2A499B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Kliknij, aby edytować styl</a:t>
            </a:r>
          </a:p>
        </p:txBody>
      </p:sp>
      <p:sp>
        <p:nvSpPr>
          <p:cNvPr id="12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ytuł pionowy i tekst kopia 1"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"/>
          <p:cNvSpPr txBox="1"/>
          <p:nvPr/>
        </p:nvSpPr>
        <p:spPr>
          <a:xfrm>
            <a:off x="1241899" y="2060848"/>
            <a:ext cx="9708203" cy="1582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>
            <a:lvl1pPr algn="ctr" defTabSz="914400">
              <a:lnSpc>
                <a:spcPct val="90000"/>
              </a:lnSpc>
              <a:defRPr sz="4000" b="1">
                <a:solidFill>
                  <a:srgbClr val="2A499B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Kliknij, aby edytować styl</a:t>
            </a:r>
          </a:p>
        </p:txBody>
      </p:sp>
      <p:sp>
        <p:nvSpPr>
          <p:cNvPr id="136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712625" y="5916999"/>
            <a:ext cx="258623" cy="24830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ytuł pionowy i tekst kopia 2"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itle 1"/>
          <p:cNvSpPr txBox="1"/>
          <p:nvPr/>
        </p:nvSpPr>
        <p:spPr>
          <a:xfrm>
            <a:off x="1241899" y="2060848"/>
            <a:ext cx="9708203" cy="1582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>
            <a:lvl1pPr algn="ctr" defTabSz="914400">
              <a:lnSpc>
                <a:spcPct val="90000"/>
              </a:lnSpc>
              <a:defRPr sz="4000" b="1">
                <a:solidFill>
                  <a:srgbClr val="2A499B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Kliknij, aby edytować styl</a:t>
            </a:r>
          </a:p>
        </p:txBody>
      </p:sp>
      <p:sp>
        <p:nvSpPr>
          <p:cNvPr id="14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712625" y="5916999"/>
            <a:ext cx="258623" cy="24830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Slajd tytułowy"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kst tytułowy"/>
          <p:cNvSpPr txBox="1">
            <a:spLocks noGrp="1"/>
          </p:cNvSpPr>
          <p:nvPr>
            <p:ph type="title"/>
          </p:nvPr>
        </p:nvSpPr>
        <p:spPr>
          <a:xfrm>
            <a:off x="914399" y="1115560"/>
            <a:ext cx="10363201" cy="1470026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Tekst tytułowy</a:t>
            </a:r>
          </a:p>
        </p:txBody>
      </p:sp>
      <p:sp>
        <p:nvSpPr>
          <p:cNvPr id="20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609598" y="5445223"/>
            <a:ext cx="4694315" cy="113067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400"/>
            </a:lvl1pPr>
            <a:lvl2pPr marL="0" indent="0">
              <a:spcBef>
                <a:spcPts val="500"/>
              </a:spcBef>
              <a:buClrTx/>
              <a:buSzTx/>
              <a:buFontTx/>
              <a:buNone/>
              <a:defRPr sz="2400"/>
            </a:lvl2pPr>
            <a:lvl3pPr marL="0" indent="0">
              <a:spcBef>
                <a:spcPts val="500"/>
              </a:spcBef>
              <a:buClrTx/>
              <a:buSzTx/>
              <a:buFontTx/>
              <a:buNone/>
              <a:defRPr sz="2400"/>
            </a:lvl3pPr>
            <a:lvl4pPr marL="0" indent="0">
              <a:spcBef>
                <a:spcPts val="500"/>
              </a:spcBef>
              <a:buClrTx/>
              <a:buSzTx/>
              <a:buFontTx/>
              <a:buNone/>
              <a:defRPr sz="2400"/>
            </a:lvl4pPr>
            <a:lvl5pPr marL="0" indent="0">
              <a:spcBef>
                <a:spcPts val="500"/>
              </a:spcBef>
              <a:buClrTx/>
              <a:buSzTx/>
              <a:buFontTx/>
              <a:buNone/>
              <a:defRPr sz="24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1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29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0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38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619329" y="1600203"/>
            <a:ext cx="5509098" cy="452596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47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400" b="1"/>
            </a:lvl1pPr>
            <a:lvl2pPr marL="0" indent="0">
              <a:spcBef>
                <a:spcPts val="500"/>
              </a:spcBef>
              <a:buClrTx/>
              <a:buSzTx/>
              <a:buFontTx/>
              <a:buNone/>
              <a:defRPr sz="2400" b="1"/>
            </a:lvl2pPr>
            <a:lvl3pPr marL="0" indent="0">
              <a:spcBef>
                <a:spcPts val="500"/>
              </a:spcBef>
              <a:buClrTx/>
              <a:buSzTx/>
              <a:buFontTx/>
              <a:buNone/>
              <a:defRPr sz="2400" b="1"/>
            </a:lvl3pPr>
            <a:lvl4pPr marL="0" indent="0">
              <a:spcBef>
                <a:spcPts val="500"/>
              </a:spcBef>
              <a:buClrTx/>
              <a:buSzTx/>
              <a:buFontTx/>
              <a:buNone/>
              <a:defRPr sz="2400" b="1"/>
            </a:lvl4pPr>
            <a:lvl5pPr marL="0" indent="0">
              <a:spcBef>
                <a:spcPts val="500"/>
              </a:spcBef>
              <a:buClrTx/>
              <a:buSzTx/>
              <a:buFontTx/>
              <a:buNone/>
              <a:defRPr sz="2400" b="1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" name="Symbol zastępczy tekstu 4"/>
          <p:cNvSpPr>
            <a:spLocks noGrp="1"/>
          </p:cNvSpPr>
          <p:nvPr>
            <p:ph type="body" sz="quarter" idx="13"/>
          </p:nvPr>
        </p:nvSpPr>
        <p:spPr>
          <a:xfrm>
            <a:off x="6193371" y="1535111"/>
            <a:ext cx="5389036" cy="639765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4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5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kst tytułowy"/>
          <p:cNvSpPr txBox="1"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Tekst tytułowy</a:t>
            </a:r>
          </a:p>
        </p:txBody>
      </p:sp>
      <p:sp>
        <p:nvSpPr>
          <p:cNvPr id="65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4766733" y="273052"/>
            <a:ext cx="6815667" cy="5853113"/>
          </a:xfrm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" name="Symbol zastępczy tekstu 3"/>
          <p:cNvSpPr>
            <a:spLocks noGrp="1"/>
          </p:cNvSpPr>
          <p:nvPr>
            <p:ph type="body" sz="half" idx="13"/>
          </p:nvPr>
        </p:nvSpPr>
        <p:spPr>
          <a:xfrm>
            <a:off x="609601" y="1435102"/>
            <a:ext cx="4011086" cy="469106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kst tytułowy"/>
          <p:cNvSpPr txBox="1">
            <a:spLocks noGrp="1"/>
          </p:cNvSpPr>
          <p:nvPr>
            <p:ph type="title"/>
          </p:nvPr>
        </p:nvSpPr>
        <p:spPr>
          <a:xfrm>
            <a:off x="2389715" y="4800600"/>
            <a:ext cx="7315202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Tekst tytułowy</a:t>
            </a:r>
          </a:p>
        </p:txBody>
      </p:sp>
      <p:sp>
        <p:nvSpPr>
          <p:cNvPr id="75" name="Symbol zastępczy obrazu 2"/>
          <p:cNvSpPr>
            <a:spLocks noGrp="1"/>
          </p:cNvSpPr>
          <p:nvPr>
            <p:ph type="pic" sz="half" idx="13"/>
          </p:nvPr>
        </p:nvSpPr>
        <p:spPr>
          <a:xfrm>
            <a:off x="2389715" y="612775"/>
            <a:ext cx="73152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6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389715" y="5367337"/>
            <a:ext cx="73152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ClrTx/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ClrTx/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ClrTx/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ClrTx/>
              <a:buSzTx/>
              <a:buFontTx/>
              <a:buNone/>
              <a:defRPr sz="14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85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 tytułowy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Tekst tytułowy</a:t>
            </a:r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712626" y="5916999"/>
            <a:ext cx="258622" cy="248304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2A499B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2A499B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2A499B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2A499B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2A499B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2A499B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2A499B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2A499B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2A499B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2A499B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2A499B"/>
        </a:buClr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2A499B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2A499B"/>
        </a:buClr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2A499B"/>
        </a:buClr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2A499B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2A499B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2A499B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2A499B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pernik.org.pl/kopernikwdomu/eksperymentuj-w-domu/" TargetMode="External"/><Relationship Id="rId2" Type="http://schemas.openxmlformats.org/officeDocument/2006/relationships/hyperlink" Target="https://www.gov.pl/web/cyfryzacja/nauczycielu-poprowadz-lekcje-online?fbclid=IwAR0HHpavBG01KEsgkuq18kx-7lrWRHWBX4IlgGoZgs4hIaFiDHwjm5FNW4E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pistacja.tv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zdalnelekcje/przedmioty7" TargetMode="External"/><Relationship Id="rId2" Type="http://schemas.openxmlformats.org/officeDocument/2006/relationships/hyperlink" Target="https://www.youtube.com/channel/UCfYPjDbhT01HYwvCIC29tVg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gov.pl/web/edukacja/elektroniczne-wersje-podrecznikow-i-materialow-dydaktycznych?fbclid=IwAR2GalNm7pVjgpfVWIqSlW6dEThnVlxJbHvYCMZLVe9UcvjgDd5kwjoiR0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quizizz.com/" TargetMode="External"/><Relationship Id="rId2" Type="http://schemas.openxmlformats.org/officeDocument/2006/relationships/hyperlink" Target="https://learningapps.org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atlas.roslin.pl/" TargetMode="External"/><Relationship Id="rId4" Type="http://schemas.openxmlformats.org/officeDocument/2006/relationships/hyperlink" Target="https://en.linoit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lubnaukowca.pl/" TargetMode="External"/><Relationship Id="rId2" Type="http://schemas.openxmlformats.org/officeDocument/2006/relationships/hyperlink" Target="http://onlinelabs.in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pasco.com.pl/zostanwdomu/" TargetMode="External"/><Relationship Id="rId4" Type="http://schemas.openxmlformats.org/officeDocument/2006/relationships/hyperlink" Target="http://www.doswiadczenia.info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kids.co.nz/" TargetMode="External"/><Relationship Id="rId2" Type="http://schemas.openxmlformats.org/officeDocument/2006/relationships/hyperlink" Target="http://phet.colorado.edu/en/simulations/category/chemistry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ptable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science.pl/" TargetMode="External"/><Relationship Id="rId2" Type="http://schemas.openxmlformats.org/officeDocument/2006/relationships/hyperlink" Target="https://pl.khanacademy.org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klasoteka.pl/" TargetMode="External"/><Relationship Id="rId4" Type="http://schemas.openxmlformats.org/officeDocument/2006/relationships/hyperlink" Target="http://www.interklasa.pl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games.pl/" TargetMode="External"/><Relationship Id="rId2" Type="http://schemas.openxmlformats.org/officeDocument/2006/relationships/hyperlink" Target="http://www.scholaris.pl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dukator.pl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umi.pl/" TargetMode="External"/><Relationship Id="rId2" Type="http://schemas.openxmlformats.org/officeDocument/2006/relationships/hyperlink" Target="http://maps.google.pl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old.dlaklimatu.pl/mapa/" TargetMode="External"/><Relationship Id="rId4" Type="http://schemas.openxmlformats.org/officeDocument/2006/relationships/hyperlink" Target="http://www.panoramio.com/ma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ytuł"/>
          <p:cNvSpPr txBox="1">
            <a:spLocks noGrp="1"/>
          </p:cNvSpPr>
          <p:nvPr>
            <p:ph type="title"/>
          </p:nvPr>
        </p:nvSpPr>
        <p:spPr>
          <a:xfrm>
            <a:off x="914399" y="2693986"/>
            <a:ext cx="10363201" cy="1470027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pl-PL" dirty="0" smtClean="0"/>
              <a:t>Nauka zdalna – przedmioty przyrodnicze</a:t>
            </a:r>
            <a:br>
              <a:rPr lang="pl-PL" dirty="0" smtClean="0"/>
            </a:br>
            <a:r>
              <a:rPr lang="pl-PL" sz="3100" b="0" dirty="0" smtClean="0"/>
              <a:t/>
            </a:r>
            <a:br>
              <a:rPr lang="pl-PL" sz="3100" b="0" dirty="0" smtClean="0"/>
            </a:br>
            <a:r>
              <a:rPr lang="pl-PL" sz="2700" b="0" dirty="0" smtClean="0"/>
              <a:t>Opracowanie -  </a:t>
            </a:r>
            <a:r>
              <a:rPr lang="pl-PL" sz="2700" b="0" dirty="0" smtClean="0"/>
              <a:t>Hanna Habera</a:t>
            </a:r>
            <a:r>
              <a:rPr lang="pl-PL" dirty="0" smtClean="0"/>
              <a:t/>
            </a:r>
            <a:br>
              <a:rPr lang="pl-PL" dirty="0" smtClean="0"/>
            </a:b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Przydatne narzędzia i materiały edukacyjne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  <a:hlinkClick r:id="rId2"/>
              </a:rPr>
              <a:t>Lekcje </a:t>
            </a:r>
            <a:r>
              <a:rPr lang="pl-PL" dirty="0" err="1" smtClean="0">
                <a:solidFill>
                  <a:schemeClr val="accent2">
                    <a:lumMod val="75000"/>
                    <a:lumOff val="25000"/>
                  </a:schemeClr>
                </a:solidFill>
                <a:hlinkClick r:id="rId2"/>
              </a:rPr>
              <a:t>on-line_gov.pl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pl-PL" sz="2800" dirty="0" smtClean="0"/>
              <a:t>– proponowane narzędzia i materiały przydatne w zdalnym nauczaniu</a:t>
            </a:r>
          </a:p>
          <a:p>
            <a:pPr>
              <a:buNone/>
            </a:pPr>
            <a:endParaRPr lang="pl-PL" sz="2800" dirty="0" smtClean="0"/>
          </a:p>
          <a:p>
            <a:r>
              <a:rPr lang="pl-PL" sz="2800" dirty="0" smtClean="0">
                <a:hlinkClick r:id="rId3"/>
              </a:rPr>
              <a:t>Kopernik w domu</a:t>
            </a:r>
            <a:r>
              <a:rPr lang="pl-PL" sz="2800" dirty="0" smtClean="0"/>
              <a:t> – propozycje prostych doświadczeń do wykonania </a:t>
            </a:r>
            <a:br>
              <a:rPr lang="pl-PL" sz="2800" dirty="0" smtClean="0"/>
            </a:br>
            <a:r>
              <a:rPr lang="pl-PL" sz="2800" dirty="0" smtClean="0"/>
              <a:t>w domu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>
                <a:hlinkClick r:id="rId4"/>
              </a:rPr>
              <a:t>https://pistacja.tv/</a:t>
            </a:r>
            <a:r>
              <a:rPr lang="pl-PL" dirty="0" smtClean="0"/>
              <a:t> </a:t>
            </a:r>
            <a:r>
              <a:rPr lang="pl-PL" sz="2800" dirty="0" smtClean="0"/>
              <a:t>- ciekawe lekcje matematyki i chemii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Pan Belfer</a:t>
            </a:r>
            <a:r>
              <a:rPr lang="pl-PL" dirty="0" smtClean="0"/>
              <a:t> </a:t>
            </a:r>
            <a:r>
              <a:rPr lang="pl-PL" sz="2800" dirty="0" smtClean="0"/>
              <a:t>– ciekawe lekcje chemii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>
                <a:hlinkClick r:id="rId3"/>
              </a:rPr>
              <a:t>Zdalne lekcje GOV</a:t>
            </a:r>
            <a:r>
              <a:rPr lang="pl-PL" dirty="0" smtClean="0"/>
              <a:t> </a:t>
            </a:r>
            <a:r>
              <a:rPr lang="pl-PL" sz="2800" dirty="0" smtClean="0"/>
              <a:t>– propozycje przedmiotowe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>
                <a:hlinkClick r:id="rId4"/>
              </a:rPr>
              <a:t>Elektroniczne wersje podręczników i materiałów</a:t>
            </a:r>
            <a:r>
              <a:rPr lang="pl-PL" sz="2800" dirty="0" smtClean="0"/>
              <a:t> – udostępnione przez wydawnictwa edukacyjne</a:t>
            </a:r>
          </a:p>
          <a:p>
            <a:endParaRPr lang="pl-P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https://learningapps.org</a:t>
            </a:r>
            <a:r>
              <a:rPr lang="pl-PL" dirty="0" smtClean="0"/>
              <a:t> </a:t>
            </a:r>
            <a:r>
              <a:rPr lang="pl-PL" sz="2800" dirty="0" smtClean="0"/>
              <a:t>– gry i quizy edukacyjne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>
                <a:hlinkClick r:id="rId3"/>
              </a:rPr>
              <a:t>https://quizizz.com</a:t>
            </a:r>
            <a:r>
              <a:rPr lang="pl-PL" dirty="0" smtClean="0"/>
              <a:t> </a:t>
            </a:r>
            <a:r>
              <a:rPr lang="pl-PL" sz="2800" dirty="0" smtClean="0"/>
              <a:t>– quizy edukacyjne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>
                <a:hlinkClick r:id="rId4"/>
              </a:rPr>
              <a:t>https://en.linoit.com</a:t>
            </a:r>
            <a:r>
              <a:rPr lang="pl-PL" dirty="0" smtClean="0"/>
              <a:t> </a:t>
            </a:r>
            <a:r>
              <a:rPr lang="pl-PL" sz="2800" dirty="0" smtClean="0"/>
              <a:t>– wirtualna tablica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>
                <a:hlinkClick r:id="rId5"/>
              </a:rPr>
              <a:t>https://atlas.roslin.pl</a:t>
            </a:r>
            <a:r>
              <a:rPr lang="pl-PL" dirty="0" smtClean="0"/>
              <a:t> </a:t>
            </a:r>
            <a:r>
              <a:rPr lang="pl-PL" sz="2800" dirty="0" smtClean="0"/>
              <a:t>– wirtualny atlas roślin</a:t>
            </a:r>
            <a:endParaRPr lang="pl-PL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Wirtualne laboratoria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err="1" smtClean="0"/>
              <a:t>Online</a:t>
            </a:r>
            <a:r>
              <a:rPr lang="pl-PL" dirty="0" smtClean="0"/>
              <a:t> </a:t>
            </a:r>
            <a:r>
              <a:rPr lang="pl-PL" dirty="0" err="1" smtClean="0"/>
              <a:t>Labs</a:t>
            </a:r>
            <a:r>
              <a:rPr lang="pl-PL" dirty="0" smtClean="0"/>
              <a:t> – chemia, fizyka, biologia – </a:t>
            </a:r>
            <a:r>
              <a:rPr lang="pl-PL" dirty="0" err="1" smtClean="0">
                <a:hlinkClick r:id="rId2"/>
              </a:rPr>
              <a:t>onlinelabs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Eksperymenty i ciekawostki naukowe – </a:t>
            </a:r>
            <a:r>
              <a:rPr lang="pl-PL" dirty="0" err="1" smtClean="0">
                <a:hlinkClick r:id="rId3"/>
              </a:rPr>
              <a:t>klubnaukowca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Proste doświadczenia przyrodnicze  – </a:t>
            </a:r>
            <a:r>
              <a:rPr lang="pl-PL" dirty="0" err="1" smtClean="0">
                <a:hlinkClick r:id="rId4"/>
              </a:rPr>
              <a:t>doswiadczenia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Doświadczenia w domu z PASCO - </a:t>
            </a:r>
            <a:r>
              <a:rPr lang="pl-PL" dirty="0" err="1" smtClean="0">
                <a:hlinkClick r:id="rId5"/>
              </a:rPr>
              <a:t>pasco_zostan_w_domu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</a:t>
            </a:r>
          </a:p>
          <a:p>
            <a:endParaRPr lang="pl-P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Wirtualne laboratoria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PhET</a:t>
            </a:r>
            <a:r>
              <a:rPr lang="pl-PL" dirty="0" smtClean="0"/>
              <a:t> – </a:t>
            </a:r>
            <a:r>
              <a:rPr lang="pl-PL" dirty="0" err="1" smtClean="0"/>
              <a:t>bilogia</a:t>
            </a:r>
            <a:r>
              <a:rPr lang="pl-PL" dirty="0" smtClean="0"/>
              <a:t>, chemia, fizyka  - </a:t>
            </a:r>
            <a:r>
              <a:rPr lang="pl-PL" dirty="0" err="1" smtClean="0">
                <a:hlinkClick r:id="rId2"/>
              </a:rPr>
              <a:t>phet.colorado.edu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Science </a:t>
            </a:r>
            <a:r>
              <a:rPr lang="pl-PL" dirty="0" err="1" smtClean="0"/>
              <a:t>Kids</a:t>
            </a:r>
            <a:r>
              <a:rPr lang="pl-PL" dirty="0" smtClean="0"/>
              <a:t> – zabawy doświadczalne dla dzieci – </a:t>
            </a:r>
            <a:r>
              <a:rPr lang="pl-PL" dirty="0" err="1" smtClean="0">
                <a:hlinkClick r:id="rId3"/>
              </a:rPr>
              <a:t>sciencekids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Dynamiczny układ okresowy pierwiastków - </a:t>
            </a:r>
            <a:r>
              <a:rPr lang="pl-PL" dirty="0" err="1" smtClean="0">
                <a:hlinkClick r:id="rId4"/>
              </a:rPr>
              <a:t>www.ptable.com</a:t>
            </a:r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 smtClean="0">
                <a:solidFill>
                  <a:srgbClr val="0610D4"/>
                </a:solidFill>
              </a:rPr>
              <a:t>Portale i platformy edukacyjne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69875" indent="-269875">
              <a:defRPr/>
            </a:pPr>
            <a:r>
              <a:rPr lang="pl-PL" altLang="pl-PL" dirty="0" smtClean="0">
                <a:hlinkClick r:id="rId2"/>
              </a:rPr>
              <a:t>https://pl.khanacademy.org</a:t>
            </a:r>
            <a:r>
              <a:rPr lang="pl-PL" altLang="pl-PL" dirty="0" smtClean="0"/>
              <a:t> - </a:t>
            </a:r>
            <a:r>
              <a:rPr lang="pl-PL" sz="2800" dirty="0" smtClean="0"/>
              <a:t>tworzona i aktualizowana baza filmów edukacyjnych,  dostępnych w języku polskim (z lektorem) lub z napis</a:t>
            </a:r>
            <a:r>
              <a:rPr lang="pl-PL" dirty="0" smtClean="0"/>
              <a:t>	</a:t>
            </a:r>
          </a:p>
          <a:p>
            <a:pPr>
              <a:defRPr/>
            </a:pPr>
            <a:r>
              <a:rPr lang="pl-PL" altLang="pl-PL" dirty="0" smtClean="0">
                <a:hlinkClick r:id="rId3"/>
              </a:rPr>
              <a:t>http://www.eduscience.pl</a:t>
            </a:r>
            <a:r>
              <a:rPr lang="pl-PL" altLang="pl-PL" dirty="0" smtClean="0"/>
              <a:t> - </a:t>
            </a:r>
            <a:r>
              <a:rPr lang="pl-PL" altLang="pl-PL" sz="2800" dirty="0" err="1" smtClean="0"/>
              <a:t>Eduscience</a:t>
            </a:r>
            <a:r>
              <a:rPr lang="pl-PL" altLang="pl-PL" sz="2800" dirty="0" smtClean="0"/>
              <a:t> </a:t>
            </a:r>
          </a:p>
          <a:p>
            <a:pPr>
              <a:buNone/>
              <a:defRPr/>
            </a:pPr>
            <a:endParaRPr lang="pl-PL" altLang="pl-PL" sz="2800" dirty="0" smtClean="0"/>
          </a:p>
          <a:p>
            <a:pPr>
              <a:defRPr/>
            </a:pPr>
            <a:r>
              <a:rPr lang="pl-PL" altLang="pl-PL" dirty="0" smtClean="0">
                <a:hlinkClick r:id="rId4"/>
              </a:rPr>
              <a:t>http://www.interklasa.pl</a:t>
            </a:r>
            <a:r>
              <a:rPr lang="pl-PL" altLang="pl-PL" dirty="0" smtClean="0"/>
              <a:t>  - </a:t>
            </a:r>
            <a:r>
              <a:rPr lang="pl-PL" altLang="pl-PL" sz="2800" dirty="0" err="1" smtClean="0"/>
              <a:t>Interklasa</a:t>
            </a:r>
            <a:r>
              <a:rPr lang="pl-PL" altLang="pl-PL" dirty="0" smtClean="0"/>
              <a:t> </a:t>
            </a:r>
          </a:p>
          <a:p>
            <a:pPr>
              <a:buNone/>
              <a:defRPr/>
            </a:pPr>
            <a:endParaRPr lang="pl-PL" altLang="pl-PL" dirty="0" smtClean="0"/>
          </a:p>
          <a:p>
            <a:pPr>
              <a:defRPr/>
            </a:pPr>
            <a:r>
              <a:rPr lang="pl-PL" altLang="pl-PL" dirty="0" smtClean="0">
                <a:hlinkClick r:id="rId5"/>
              </a:rPr>
              <a:t>http://klasoteka.pl/</a:t>
            </a:r>
            <a:r>
              <a:rPr lang="pl-PL" altLang="pl-PL" dirty="0" smtClean="0"/>
              <a:t> </a:t>
            </a:r>
            <a:r>
              <a:rPr lang="pl-PL" altLang="pl-PL" sz="3600" dirty="0" smtClean="0"/>
              <a:t>- </a:t>
            </a:r>
            <a:r>
              <a:rPr lang="pl-PL" altLang="pl-PL" sz="2800" dirty="0" err="1" smtClean="0"/>
              <a:t>Klasoteka</a:t>
            </a:r>
            <a:r>
              <a:rPr lang="pl-PL" altLang="pl-PL" sz="2800" dirty="0" smtClean="0"/>
              <a:t>  </a:t>
            </a:r>
          </a:p>
          <a:p>
            <a:endParaRPr lang="pl-P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56791"/>
            <a:ext cx="10972800" cy="4569377"/>
          </a:xfrm>
        </p:spPr>
        <p:txBody>
          <a:bodyPr>
            <a:noAutofit/>
          </a:bodyPr>
          <a:lstStyle/>
          <a:p>
            <a:r>
              <a:rPr lang="pl-PL" sz="2800" u="sng" dirty="0" smtClean="0">
                <a:hlinkClick r:id="rId2"/>
              </a:rPr>
              <a:t>http://www.scholaris.pl/</a:t>
            </a:r>
            <a:r>
              <a:rPr lang="pl-PL" sz="2800" dirty="0" smtClean="0"/>
              <a:t> - portal  </a:t>
            </a:r>
            <a:r>
              <a:rPr lang="pl-PL" sz="2800" dirty="0" err="1" smtClean="0"/>
              <a:t>Scholaris</a:t>
            </a:r>
            <a:r>
              <a:rPr lang="pl-PL" sz="2800" dirty="0" smtClean="0"/>
              <a:t>  z gotowymi e-lekcjami, ćwiczeniami dla wszystkich etapów edukacyjnych i przedmiotów</a:t>
            </a:r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endParaRPr lang="pl-PL" sz="2800" dirty="0" smtClean="0"/>
          </a:p>
          <a:p>
            <a:r>
              <a:rPr lang="pl-PL" sz="2800" u="sng" dirty="0" smtClean="0">
                <a:hlinkClick r:id="rId3"/>
              </a:rPr>
              <a:t>http://www.edugames.pl/</a:t>
            </a:r>
            <a:r>
              <a:rPr lang="pl-PL" sz="2800" dirty="0" smtClean="0"/>
              <a:t> - portal z bezpłatnymi grami edukacyjnymi podzielonymi na przedmioty i etapy edukacyjne</a:t>
            </a:r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endParaRPr lang="pl-PL" sz="2800" dirty="0" smtClean="0"/>
          </a:p>
          <a:p>
            <a:pPr lvl="0"/>
            <a:r>
              <a:rPr lang="pl-PL" sz="2800" u="sng" dirty="0" err="1" smtClean="0">
                <a:hlinkClick r:id="rId4"/>
              </a:rPr>
              <a:t>www.edukator.pl</a:t>
            </a:r>
            <a:r>
              <a:rPr lang="pl-PL" sz="2800" dirty="0" smtClean="0"/>
              <a:t> - serwis edukacyjny do tworzenie materiałów dydaktycznych</a:t>
            </a:r>
          </a:p>
          <a:p>
            <a:endParaRPr lang="pl-PL" sz="2800" dirty="0" smtClean="0"/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Wirtualne podróże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800" u="sng" dirty="0" smtClean="0">
                <a:hlinkClick r:id="rId2"/>
              </a:rPr>
              <a:t>http://maps.google.pl</a:t>
            </a:r>
            <a:r>
              <a:rPr lang="pl-PL" sz="2800" dirty="0" smtClean="0"/>
              <a:t>  - Mapy Google – wirtualne podróże </a:t>
            </a:r>
            <a:br>
              <a:rPr lang="pl-PL" sz="2800" dirty="0" smtClean="0"/>
            </a:br>
            <a:r>
              <a:rPr lang="pl-PL" sz="2800" dirty="0" smtClean="0"/>
              <a:t>po świecie</a:t>
            </a:r>
          </a:p>
          <a:p>
            <a:pPr>
              <a:buNone/>
            </a:pPr>
            <a:endParaRPr lang="pl-PL" dirty="0" smtClean="0"/>
          </a:p>
          <a:p>
            <a:r>
              <a:rPr lang="pl-PL" sz="2800" dirty="0" smtClean="0"/>
              <a:t> </a:t>
            </a:r>
            <a:r>
              <a:rPr lang="pl-PL" sz="2800" u="sng" dirty="0" smtClean="0">
                <a:hlinkClick r:id="rId3"/>
              </a:rPr>
              <a:t>http://www.zumi.pl</a:t>
            </a:r>
            <a:r>
              <a:rPr lang="pl-PL" i="1" dirty="0" smtClean="0"/>
              <a:t>  </a:t>
            </a:r>
            <a:r>
              <a:rPr lang="pl-PL" sz="2800" i="1" dirty="0" smtClean="0"/>
              <a:t>- </a:t>
            </a:r>
            <a:r>
              <a:rPr lang="pl-PL" sz="2800" dirty="0" smtClean="0"/>
              <a:t>wirtualne spacery np. po polskich miastach</a:t>
            </a:r>
          </a:p>
          <a:p>
            <a:pPr>
              <a:buNone/>
            </a:pPr>
            <a:endParaRPr lang="pl-PL" dirty="0" smtClean="0"/>
          </a:p>
          <a:p>
            <a:r>
              <a:rPr lang="pl-PL" sz="2800" u="sng" dirty="0" smtClean="0">
                <a:hlinkClick r:id="rId4"/>
              </a:rPr>
              <a:t>http://www.panoramio.com/map</a:t>
            </a:r>
            <a:r>
              <a:rPr lang="pl-PL" sz="2800" dirty="0" smtClean="0"/>
              <a:t> - mapy, zdjęcia ciekawych miejsc na świecie i wirtualne podróże</a:t>
            </a:r>
          </a:p>
          <a:p>
            <a:endParaRPr lang="pl-PL" sz="2800" dirty="0" smtClean="0"/>
          </a:p>
          <a:p>
            <a:r>
              <a:rPr lang="pl-PL" sz="2800" dirty="0" smtClean="0">
                <a:hlinkClick r:id="rId5"/>
              </a:rPr>
              <a:t>http://old.dlaklimatu.pl/mapa/</a:t>
            </a:r>
            <a:r>
              <a:rPr lang="pl-PL" sz="2800" dirty="0" smtClean="0"/>
              <a:t> - interaktywna mapa klimatyczna</a:t>
            </a:r>
          </a:p>
          <a:p>
            <a:endParaRPr lang="pl-PL" sz="2800" i="1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B0F0"/>
      </a:accent1>
      <a:accent2>
        <a:srgbClr val="1B3048"/>
      </a:accent2>
      <a:accent3>
        <a:srgbClr val="FFC000"/>
      </a:accent3>
      <a:accent4>
        <a:srgbClr val="4CADC5"/>
      </a:accent4>
      <a:accent5>
        <a:srgbClr val="31859B"/>
      </a:accent5>
      <a:accent6>
        <a:srgbClr val="FF9933"/>
      </a:accent6>
      <a:hlink>
        <a:srgbClr val="0000FF"/>
      </a:hlink>
      <a:folHlink>
        <a:srgbClr val="FF00FF"/>
      </a:folHlink>
    </a:clrScheme>
    <a:fontScheme name="Motyw pakietu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B0F0"/>
      </a:accent1>
      <a:accent2>
        <a:srgbClr val="1B3048"/>
      </a:accent2>
      <a:accent3>
        <a:srgbClr val="FFC000"/>
      </a:accent3>
      <a:accent4>
        <a:srgbClr val="4CADC5"/>
      </a:accent4>
      <a:accent5>
        <a:srgbClr val="31859B"/>
      </a:accent5>
      <a:accent6>
        <a:srgbClr val="FF9933"/>
      </a:accent6>
      <a:hlink>
        <a:srgbClr val="0000FF"/>
      </a:hlink>
      <a:folHlink>
        <a:srgbClr val="FF00FF"/>
      </a:folHlink>
    </a:clrScheme>
    <a:fontScheme name="Motyw pakietu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215</Words>
  <Application>Microsoft Office PowerPoint</Application>
  <PresentationFormat>Niestandardowy</PresentationFormat>
  <Paragraphs>60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Nauka zdalna – przedmioty przyrodnicze  Opracowanie -  Hanna Habera </vt:lpstr>
      <vt:lpstr>Przydatne narzędzia i materiały edukacyjne</vt:lpstr>
      <vt:lpstr>Slajd 3</vt:lpstr>
      <vt:lpstr>Slajd 4</vt:lpstr>
      <vt:lpstr>Wirtualne laboratoria</vt:lpstr>
      <vt:lpstr>Wirtualne laboratoria</vt:lpstr>
      <vt:lpstr>Portale i platformy edukacyjne</vt:lpstr>
      <vt:lpstr>Slajd 8</vt:lpstr>
      <vt:lpstr>Wirtualne podróże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Hania</dc:creator>
  <cp:lastModifiedBy>Hania</cp:lastModifiedBy>
  <cp:revision>16</cp:revision>
  <dcterms:modified xsi:type="dcterms:W3CDTF">2020-04-16T14:39:57Z</dcterms:modified>
</cp:coreProperties>
</file>